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906000" cy="6858000" type="A4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43" autoAdjust="0"/>
    <p:restoredTop sz="94718" autoAdjust="0"/>
  </p:normalViewPr>
  <p:slideViewPr>
    <p:cSldViewPr>
      <p:cViewPr>
        <p:scale>
          <a:sx n="75" d="100"/>
          <a:sy n="75" d="100"/>
        </p:scale>
        <p:origin x="-354" y="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7.1655535068567575E-2"/>
          <c:y val="8.5580608105325778E-2"/>
          <c:w val="0.82592973629259736"/>
          <c:h val="0.733650264890600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2015 год</c:v>
                </c:pt>
              </c:strCache>
            </c:strRef>
          </c:tx>
          <c:spPr>
            <a:gradFill flip="none" rotWithShape="1">
              <a:gsLst>
                <a:gs pos="50000">
                  <a:srgbClr val="C00000"/>
                </a:gs>
                <a:gs pos="30000">
                  <a:srgbClr val="7030A0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c:spPr>
          <c:dLbls>
            <c:dLbl>
              <c:idx val="0"/>
              <c:layout>
                <c:manualLayout>
                  <c:x val="-1.0245286684096024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3.5311753820950541E-4"/>
                  <c:y val="1.0758234217107173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0239753944170822E-2"/>
                  <c:y val="6.679560714464344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2.0490573368192048E-2"/>
                  <c:y val="3.6066584025911171E-3"/>
                </c:manualLayout>
              </c:layout>
              <c:showVal val="1"/>
            </c:dLbl>
            <c:dLbl>
              <c:idx val="4"/>
              <c:layout>
                <c:manualLayout>
                  <c:x val="-1.0245286684096024E-2"/>
                  <c:y val="-1.8033292012955542E-2"/>
                </c:manualLayout>
              </c:layout>
              <c:showVal val="1"/>
            </c:dLbl>
            <c:dLbl>
              <c:idx val="5"/>
              <c:layout>
                <c:manualLayout>
                  <c:x val="-1.434340135773445E-2"/>
                  <c:y val="-1.442663361036446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2504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>
                <c:manualLayout>
                  <c:x val="-1.2294344020915228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3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моложе 17</c:v>
                </c:pt>
                <c:pt idx="1">
                  <c:v>18-19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 и старше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201</c:v>
                </c:pt>
                <c:pt idx="1">
                  <c:v>603</c:v>
                </c:pt>
                <c:pt idx="2">
                  <c:v>4420</c:v>
                </c:pt>
                <c:pt idx="3">
                  <c:v>8116</c:v>
                </c:pt>
                <c:pt idx="4">
                  <c:v>5702</c:v>
                </c:pt>
                <c:pt idx="5" formatCode="0">
                  <c:v>2575</c:v>
                </c:pt>
                <c:pt idx="6">
                  <c:v>518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2016 год</c:v>
                </c:pt>
              </c:strCache>
            </c:strRef>
          </c:tx>
          <c:spPr>
            <a:gradFill flip="none" rotWithShape="1">
              <a:gsLst>
                <a:gs pos="50000">
                  <a:srgbClr val="00B050"/>
                </a:gs>
                <a:gs pos="50000">
                  <a:srgbClr val="0070C0"/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solidFill>
                <a:schemeClr val="bg2"/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8748390602603582E-2"/>
                  <c:y val="-3.047484355764199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9.0930815937389376E-3"/>
                  <c:y val="-1.0018061151275071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151118462619711E-2"/>
                  <c:y val="1.7201204680704267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0286958379289254E-2"/>
                  <c:y val="7.0071408996482823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9073058090614213E-2"/>
                  <c:y val="-1.191645615993116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2.7603545159610353E-2"/>
                  <c:y val="-8.6099739724218426E-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4878092382476074E-2"/>
                  <c:y val="4.5497853754261665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3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моложе 17</c:v>
                </c:pt>
                <c:pt idx="1">
                  <c:v>18-19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 и старше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154</c:v>
                </c:pt>
                <c:pt idx="1">
                  <c:v>595</c:v>
                </c:pt>
                <c:pt idx="2">
                  <c:v>3811</c:v>
                </c:pt>
                <c:pt idx="3">
                  <c:v>7501</c:v>
                </c:pt>
                <c:pt idx="4">
                  <c:v>5733</c:v>
                </c:pt>
                <c:pt idx="5">
                  <c:v>2625</c:v>
                </c:pt>
                <c:pt idx="6">
                  <c:v>573</c:v>
                </c:pt>
              </c:numCache>
            </c:numRef>
          </c:val>
        </c:ser>
        <c:dLbls>
          <c:showVal val="1"/>
        </c:dLbls>
        <c:gapWidth val="60"/>
        <c:axId val="53279744"/>
        <c:axId val="53679232"/>
      </c:barChart>
      <c:catAx>
        <c:axId val="532797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возраст, лет</a:t>
                </a:r>
              </a:p>
            </c:rich>
          </c:tx>
          <c:layout>
            <c:manualLayout>
              <c:xMode val="edge"/>
              <c:yMode val="edge"/>
              <c:x val="0.78417583357872533"/>
              <c:y val="0.88149486051177728"/>
            </c:manualLayout>
          </c:layout>
        </c:title>
        <c:numFmt formatCode="General" sourceLinked="0"/>
        <c:majorTickMark val="none"/>
        <c:tickLblPos val="nextTo"/>
        <c:spPr>
          <a:ln>
            <a:solidFill>
              <a:srgbClr val="1F497D"/>
            </a:solidFill>
          </a:ln>
        </c:spPr>
        <c:txPr>
          <a:bodyPr rot="0" vert="horz"/>
          <a:lstStyle/>
          <a:p>
            <a:pPr>
              <a:defRPr sz="9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3679232"/>
        <c:crosses val="autoZero"/>
        <c:auto val="1"/>
        <c:lblAlgn val="ctr"/>
        <c:lblOffset val="20"/>
        <c:tickLblSkip val="1"/>
        <c:tickMarkSkip val="1"/>
      </c:catAx>
      <c:valAx>
        <c:axId val="53679232"/>
        <c:scaling>
          <c:orientation val="minMax"/>
        </c:scaling>
        <c:axPos val="l"/>
        <c:title>
          <c:tx>
            <c:rich>
              <a:bodyPr rot="0" vert="horz"/>
              <a:lstStyle/>
              <a:p>
                <a:pPr>
                  <a:defRPr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900" b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человек</a:t>
                </a:r>
              </a:p>
            </c:rich>
          </c:tx>
          <c:layout>
            <c:manualLayout>
              <c:xMode val="edge"/>
              <c:yMode val="edge"/>
              <c:x val="0"/>
              <c:y val="3.6066584025911171E-3"/>
            </c:manualLayout>
          </c:layout>
        </c:title>
        <c:numFmt formatCode="General" sourceLinked="1"/>
        <c:tickLblPos val="nextTo"/>
        <c:spPr>
          <a:ln>
            <a:solidFill>
              <a:srgbClr val="1F497D"/>
            </a:solidFill>
          </a:ln>
        </c:spPr>
        <c:txPr>
          <a:bodyPr rot="0" vert="horz"/>
          <a:lstStyle/>
          <a:p>
            <a:pPr>
              <a:defRPr sz="9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3279744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5.9091539089797168E-2"/>
          <c:y val="0.94230769230769262"/>
          <c:w val="0.85258982802224359"/>
          <c:h val="4.8076923076923149E-2"/>
        </c:manualLayout>
      </c:layout>
      <c:txPr>
        <a:bodyPr/>
        <a:lstStyle/>
        <a:p>
          <a:pPr>
            <a:defRPr sz="1300" b="1" i="1">
              <a:solidFill>
                <a:srgbClr val="002060"/>
              </a:solidFill>
              <a:latin typeface="Bookman Old Style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1600" i="1" dirty="0">
                <a:solidFill>
                  <a:srgbClr val="002060"/>
                </a:solidFill>
                <a:latin typeface="Bookman Old Style" pitchFamily="18" charset="0"/>
              </a:rPr>
              <a:t>по очередности рождения ребенка (в %)</a:t>
            </a:r>
          </a:p>
        </c:rich>
      </c:tx>
      <c:layout>
        <c:manualLayout>
          <c:xMode val="edge"/>
          <c:yMode val="edge"/>
          <c:x val="7.4590815051486764E-2"/>
          <c:y val="0"/>
        </c:manualLayout>
      </c:layout>
    </c:title>
    <c:plotArea>
      <c:layout>
        <c:manualLayout>
          <c:layoutTarget val="inner"/>
          <c:xMode val="edge"/>
          <c:yMode val="edge"/>
          <c:x val="0.20644447022167275"/>
          <c:y val="0.20399193020806969"/>
          <c:w val="0.62580577902617873"/>
          <c:h val="0.60878306920629333"/>
        </c:manualLayout>
      </c:layout>
      <c:pieChart>
        <c:varyColors val="1"/>
        <c:ser>
          <c:idx val="0"/>
          <c:order val="0"/>
          <c:tx>
            <c:strRef>
              <c:f>Лист1!$L$8</c:f>
              <c:strCache>
                <c:ptCount val="1"/>
                <c:pt idx="0">
                  <c:v>по очередности рождения ребенка (в %)</c:v>
                </c:pt>
              </c:strCache>
            </c:strRef>
          </c:tx>
          <c:dLbls>
            <c:dLbl>
              <c:idx val="0"/>
              <c:layout>
                <c:manualLayout>
                  <c:x val="-0.23449766463206026"/>
                  <c:y val="0.1004564540337818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35.3</a:t>
                    </a:r>
                    <a:endParaRPr lang="en-US"/>
                  </a:p>
                </c:rich>
              </c:tx>
              <c:showPercent val="1"/>
              <c:separator>. </c:separator>
            </c:dLbl>
            <c:dLbl>
              <c:idx val="1"/>
              <c:layout>
                <c:manualLayout>
                  <c:x val="0.13655581316469154"/>
                  <c:y val="-0.1891187506106336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45.9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2"/>
              <c:layout>
                <c:manualLayout>
                  <c:x val="0.15454482717102588"/>
                  <c:y val="0.12906553477798074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14.1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3"/>
              <c:layout>
                <c:manualLayout>
                  <c:x val="-2.7038289462285387E-2"/>
                  <c:y val="8.401176758953549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3.3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4"/>
              <c:layout>
                <c:manualLayout>
                  <c:x val="2.4375044967395884E-2"/>
                  <c:y val="1.372675949631793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1.4</a:t>
                    </a:r>
                    <a:endParaRPr lang="en-US"/>
                  </a:p>
                </c:rich>
              </c:tx>
              <c:showPercent val="1"/>
              <c:separator>. </c:separator>
            </c:dLbl>
            <c:numFmt formatCode="0.0%" sourceLinked="0"/>
            <c:txPr>
              <a:bodyPr/>
              <a:lstStyle/>
              <a:p>
                <a:pPr>
                  <a:defRPr sz="12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Percent val="1"/>
            <c:separator>. </c:separator>
          </c:dLbls>
          <c:cat>
            <c:strRef>
              <c:f>Лист1!$L$9:$L$13</c:f>
              <c:strCache>
                <c:ptCount val="5"/>
                <c:pt idx="0">
                  <c:v>первые </c:v>
                </c:pt>
                <c:pt idx="1">
                  <c:v>вторые</c:v>
                </c:pt>
                <c:pt idx="2">
                  <c:v>третьи</c:v>
                </c:pt>
                <c:pt idx="3">
                  <c:v>четвертые</c:v>
                </c:pt>
                <c:pt idx="4">
                  <c:v>пятые и более</c:v>
                </c:pt>
              </c:strCache>
            </c:strRef>
          </c:cat>
          <c:val>
            <c:numRef>
              <c:f>Лист1!$M$9:$M$13</c:f>
              <c:numCache>
                <c:formatCode>0.0</c:formatCode>
                <c:ptCount val="5"/>
                <c:pt idx="0">
                  <c:v>35.300000000000011</c:v>
                </c:pt>
                <c:pt idx="1">
                  <c:v>45.9</c:v>
                </c:pt>
                <c:pt idx="2">
                  <c:v>14.1</c:v>
                </c:pt>
                <c:pt idx="3">
                  <c:v>3.3</c:v>
                </c:pt>
                <c:pt idx="4">
                  <c:v>1.4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3.3443702288675263E-2"/>
          <c:y val="0.81386971205515157"/>
          <c:w val="0.94430092401574628"/>
          <c:h val="0.18250219542448967"/>
        </c:manualLayout>
      </c:layout>
      <c:txPr>
        <a:bodyPr/>
        <a:lstStyle/>
        <a:p>
          <a:pPr>
            <a:defRPr sz="1200" b="1" i="1">
              <a:solidFill>
                <a:srgbClr val="002060"/>
              </a:solidFill>
              <a:latin typeface="Bookman Old Style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3.3736913546092234E-2"/>
          <c:y val="4.1431261770244816E-2"/>
          <c:w val="0.48386667553722362"/>
          <c:h val="0.95338345418687065"/>
        </c:manualLayout>
      </c:layout>
      <c:doughnutChart>
        <c:varyColors val="1"/>
        <c:ser>
          <c:idx val="0"/>
          <c:order val="0"/>
          <c:tx>
            <c:strRef>
              <c:f>Лист2!$L$8</c:f>
              <c:strCache>
                <c:ptCount val="1"/>
                <c:pt idx="0">
                  <c:v>Число умерших </c:v>
                </c:pt>
              </c:strCache>
            </c:strRef>
          </c:tx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11.3%</a:t>
                    </a:r>
                    <a:endParaRPr lang="ru-RU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-2.8828740483678298E-3"/>
                  <c:y val="-1.1299435028248588E-2"/>
                </c:manualLayout>
              </c:layout>
              <c:showPercent val="1"/>
            </c:dLbl>
            <c:dLbl>
              <c:idx val="5"/>
              <c:layout>
                <c:manualLayout>
                  <c:x val="-7.2071851209195284E-3"/>
                  <c:y val="-2.259887005649714E-2"/>
                </c:manualLayout>
              </c:layout>
              <c:showPercent val="1"/>
            </c:dLbl>
            <c:dLbl>
              <c:idx val="6"/>
              <c:layout>
                <c:manualLayout>
                  <c:x val="-9.5579759591004169E-3"/>
                  <c:y val="-7.5329566854990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6.0%</a:t>
                    </a:r>
                    <a:endParaRPr lang="ru-RU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3.7922278623647829E-3"/>
                  <c:y val="-1.12994350282485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1.5</a:t>
                    </a:r>
                    <a:endParaRPr lang="ru-RU" dirty="0"/>
                  </a:p>
                </c:rich>
              </c:tx>
              <c:showPercent val="1"/>
            </c:dLbl>
            <c:dLbl>
              <c:idx val="8"/>
              <c:layout>
                <c:manualLayout>
                  <c:x val="-1.3505016427842116E-2"/>
                  <c:y val="-4.89642184557438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3.2</a:t>
                    </a:r>
                    <a:endParaRPr lang="ru-RU" dirty="0"/>
                  </a:p>
                </c:rich>
              </c:tx>
              <c:showPercent val="1"/>
            </c:dLbl>
            <c:dLbl>
              <c:idx val="9"/>
              <c:layout>
                <c:manualLayout>
                  <c:x val="-1.9115497922287704E-3"/>
                  <c:y val="-4.51977401129943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.3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howPercent val="1"/>
          </c:dLbls>
          <c:cat>
            <c:strRef>
              <c:f>Лист2!$L$9:$L$18</c:f>
              <c:strCache>
                <c:ptCount val="10"/>
                <c:pt idx="0">
                  <c:v>Болезни системы кровообращения</c:v>
                </c:pt>
                <c:pt idx="1">
                  <c:v>Новообразования</c:v>
                </c:pt>
                <c:pt idx="2">
                  <c:v>Внешние причины</c:v>
                </c:pt>
                <c:pt idx="3">
                  <c:v>Болезни органов пищеварения</c:v>
                </c:pt>
                <c:pt idx="4">
                  <c:v>Болезни органов дыхания</c:v>
                </c:pt>
                <c:pt idx="5">
                  <c:v>Старость</c:v>
                </c:pt>
                <c:pt idx="6">
                  <c:v>Болезни нервной системы</c:v>
                </c:pt>
                <c:pt idx="7">
                  <c:v>Инфекционные и паразитарные болезни</c:v>
                </c:pt>
                <c:pt idx="8">
                  <c:v>Психические и поведенческие расстройства</c:v>
                </c:pt>
                <c:pt idx="9">
                  <c:v>Прочие</c:v>
                </c:pt>
              </c:strCache>
            </c:strRef>
          </c:cat>
          <c:val>
            <c:numRef>
              <c:f>Лист2!$M$9:$M$18</c:f>
              <c:numCache>
                <c:formatCode>0.0</c:formatCode>
                <c:ptCount val="10"/>
                <c:pt idx="0">
                  <c:v>42.5</c:v>
                </c:pt>
                <c:pt idx="1">
                  <c:v>15</c:v>
                </c:pt>
                <c:pt idx="2">
                  <c:v>11.3</c:v>
                </c:pt>
                <c:pt idx="3">
                  <c:v>6.7</c:v>
                </c:pt>
                <c:pt idx="4">
                  <c:v>4.4000000000000004</c:v>
                </c:pt>
                <c:pt idx="5">
                  <c:v>4.0999999999999996</c:v>
                </c:pt>
                <c:pt idx="6">
                  <c:v>6</c:v>
                </c:pt>
                <c:pt idx="7">
                  <c:v>1.5</c:v>
                </c:pt>
                <c:pt idx="8">
                  <c:v>3.2</c:v>
                </c:pt>
                <c:pt idx="9">
                  <c:v>5.3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647997673724944"/>
          <c:y val="0"/>
          <c:w val="0.49051563715023772"/>
          <c:h val="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400" b="1" i="1">
          <a:solidFill>
            <a:srgbClr val="002060"/>
          </a:solidFill>
          <a:latin typeface="Bookman Old Style" pitchFamily="18" charset="0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Умершие от внешних причин (человек)</a:t>
            </a:r>
          </a:p>
        </c:rich>
      </c:tx>
      <c:layout>
        <c:manualLayout>
          <c:xMode val="edge"/>
          <c:yMode val="edge"/>
          <c:x val="0.32542838855671702"/>
          <c:y val="0.15202845398320483"/>
        </c:manualLayout>
      </c:layout>
    </c:title>
    <c:view3D>
      <c:rAngAx val="1"/>
    </c:view3D>
    <c:floor>
      <c:sp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t="100000"/>
          </a:path>
          <a:tileRect r="-100000" b="-100000"/>
        </a:gradFill>
        <a:ln w="12700">
          <a:solidFill>
            <a:schemeClr val="accent3">
              <a:lumMod val="50000"/>
            </a:schemeClr>
          </a:solidFill>
        </a:ln>
      </c:spPr>
    </c:floor>
    <c:plotArea>
      <c:layout>
        <c:manualLayout>
          <c:layoutTarget val="inner"/>
          <c:xMode val="edge"/>
          <c:yMode val="edge"/>
          <c:x val="0.6198773543326066"/>
          <c:y val="0.21928501090030067"/>
          <c:w val="0.37068371799975569"/>
          <c:h val="0.69885338771645611"/>
        </c:manualLayout>
      </c:layout>
      <c:bar3DChart>
        <c:barDir val="bar"/>
        <c:grouping val="clustered"/>
        <c:ser>
          <c:idx val="0"/>
          <c:order val="0"/>
          <c:tx>
            <c:strRef>
              <c:f>Лист2!$L$24</c:f>
              <c:strCache>
                <c:ptCount val="1"/>
                <c:pt idx="0">
                  <c:v>Умершие от внешних причин (человек)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12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19</a:t>
                    </a:r>
                    <a:r>
                      <a:rPr lang="ru-RU" dirty="0" smtClean="0"/>
                      <a:t>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17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42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-7.8143853358320168E-3"/>
                  <c:y val="-5.02411942493155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58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Лист2!$K$25:$K$32</c:f>
              <c:strCache>
                <c:ptCount val="8"/>
                <c:pt idx="0">
                  <c:v>Прочие случайные отравления</c:v>
                </c:pt>
                <c:pt idx="1">
                  <c:v>Случайные падения</c:v>
                </c:pt>
                <c:pt idx="2">
                  <c:v>Случайные утопления</c:v>
                </c:pt>
                <c:pt idx="3">
                  <c:v>Убийства</c:v>
                </c:pt>
                <c:pt idx="4">
                  <c:v>Воздействие низкой температуры</c:v>
                </c:pt>
                <c:pt idx="5">
                  <c:v>Транспортные несчастные случаи</c:v>
                </c:pt>
                <c:pt idx="6">
                  <c:v>Случайные отравления алкоголем</c:v>
                </c:pt>
                <c:pt idx="7">
                  <c:v>Самоубийства</c:v>
                </c:pt>
              </c:strCache>
            </c:strRef>
          </c:cat>
          <c:val>
            <c:numRef>
              <c:f>Лист2!$L$25:$L$32</c:f>
              <c:numCache>
                <c:formatCode>General</c:formatCode>
                <c:ptCount val="8"/>
                <c:pt idx="0">
                  <c:v>98</c:v>
                </c:pt>
                <c:pt idx="1">
                  <c:v>113</c:v>
                </c:pt>
                <c:pt idx="2">
                  <c:v>126</c:v>
                </c:pt>
                <c:pt idx="3">
                  <c:v>152</c:v>
                </c:pt>
                <c:pt idx="4">
                  <c:v>193</c:v>
                </c:pt>
                <c:pt idx="5">
                  <c:v>217</c:v>
                </c:pt>
                <c:pt idx="6">
                  <c:v>242</c:v>
                </c:pt>
                <c:pt idx="7">
                  <c:v>580</c:v>
                </c:pt>
              </c:numCache>
            </c:numRef>
          </c:val>
        </c:ser>
        <c:dLbls>
          <c:showVal val="1"/>
        </c:dLbls>
        <c:shape val="cylinder"/>
        <c:axId val="63598592"/>
        <c:axId val="63600128"/>
        <c:axId val="0"/>
      </c:bar3DChart>
      <c:catAx>
        <c:axId val="6359859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3600128"/>
        <c:crosses val="autoZero"/>
        <c:auto val="1"/>
        <c:lblAlgn val="ctr"/>
        <c:lblOffset val="100"/>
      </c:catAx>
      <c:valAx>
        <c:axId val="6360012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63598592"/>
        <c:crosses val="autoZero"/>
        <c:crossBetween val="between"/>
      </c:valAx>
    </c:plotArea>
    <c:plotVisOnly val="1"/>
  </c:chart>
  <c:txPr>
    <a:bodyPr/>
    <a:lstStyle/>
    <a:p>
      <a:pPr>
        <a:defRPr b="1" i="1">
          <a:solidFill>
            <a:srgbClr val="002060"/>
          </a:solidFill>
          <a:latin typeface="Bookman Old Style" pitchFamily="18" charset="0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0.15306</cdr:x>
      <cdr:y>0.29661</cdr:y>
    </cdr:from>
    <cdr:to>
      <cdr:x>0.37755</cdr:x>
      <cdr:y>0.59963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71538" y="1000132"/>
          <a:ext cx="1571636" cy="10217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i="1" dirty="0">
              <a:solidFill>
                <a:srgbClr val="002060"/>
              </a:solidFill>
              <a:latin typeface="Bookman Old Style" pitchFamily="18" charset="0"/>
            </a:rPr>
            <a:t>всего умерших </a:t>
          </a:r>
          <a:r>
            <a:rPr lang="ru-RU" sz="2000" b="1" i="1" dirty="0" smtClean="0">
              <a:solidFill>
                <a:srgbClr val="002060"/>
              </a:solidFill>
              <a:latin typeface="Bookman Old Style" pitchFamily="18" charset="0"/>
            </a:rPr>
            <a:t>19</a:t>
          </a:r>
          <a:r>
            <a:rPr lang="en-US" sz="2000" b="1" i="1" dirty="0" smtClean="0">
              <a:solidFill>
                <a:srgbClr val="002060"/>
              </a:solidFill>
              <a:latin typeface="Bookman Old Style" pitchFamily="18" charset="0"/>
            </a:rPr>
            <a:t>173</a:t>
          </a:r>
          <a:r>
            <a:rPr lang="ru-RU" sz="2000" b="1" i="1" dirty="0" smtClean="0">
              <a:solidFill>
                <a:srgbClr val="002060"/>
              </a:solidFill>
              <a:latin typeface="Bookman Old Style" pitchFamily="18" charset="0"/>
            </a:rPr>
            <a:t> человек</a:t>
          </a:r>
          <a:endParaRPr lang="ru-RU" sz="2000" b="1" i="1" dirty="0">
            <a:solidFill>
              <a:srgbClr val="002060"/>
            </a:solidFill>
            <a:latin typeface="Bookman Old Style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5" y="273053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3097D-B142-4D5E-8BA8-0F933BFB190C}" type="datetimeFigureOut">
              <a:rPr lang="ru-RU" smtClean="0"/>
              <a:pPr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3.xml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921" y="214294"/>
            <a:ext cx="9209550" cy="857255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Рождаемость в Удмуртской Республике </a:t>
            </a:r>
            <a:b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в 201</a:t>
            </a:r>
            <a:r>
              <a:rPr lang="en-US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6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 году</a:t>
            </a:r>
            <a:endParaRPr lang="ru-RU" sz="2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9c34d149e3b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24" y="1142988"/>
            <a:ext cx="2863474" cy="1827053"/>
          </a:xfrm>
          <a:prstGeom prst="rect">
            <a:avLst/>
          </a:prstGeom>
          <a:effectLst>
            <a:softEdge rad="63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327786" y="1000108"/>
          <a:ext cx="6268688" cy="2079668"/>
        </p:xfrm>
        <a:graphic>
          <a:graphicData uri="http://schemas.openxmlformats.org/drawingml/2006/table">
            <a:tbl>
              <a:tblPr/>
              <a:tblGrid>
                <a:gridCol w="3792168"/>
                <a:gridCol w="1279017"/>
                <a:gridCol w="1197503"/>
              </a:tblGrid>
              <a:tr h="244921"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solidFill>
                          <a:srgbClr val="002060"/>
                        </a:solidFill>
                        <a:latin typeface="Arial Cyr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>
                        <a:solidFill>
                          <a:srgbClr val="002060"/>
                        </a:solidFill>
                        <a:latin typeface="Arial Cyr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человек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3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Число родившихся </a:t>
                      </a:r>
                      <a:endParaRPr lang="ru-RU" sz="1600" b="1" i="1" u="none" strike="noStrike" dirty="0" smtClean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(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без мертворожденных)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201</a:t>
                      </a:r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5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201</a:t>
                      </a:r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6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3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Всего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детей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22145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20995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Мальчиков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11412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10695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92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Девочек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10733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10300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97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На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100 девочек 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родилось</a:t>
                      </a:r>
                    </a:p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 мальчиков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106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104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51269" y="2928934"/>
          <a:ext cx="6113903" cy="480060"/>
        </p:xfrm>
        <a:graphic>
          <a:graphicData uri="http://schemas.openxmlformats.org/drawingml/2006/table">
            <a:tbl>
              <a:tblPr/>
              <a:tblGrid>
                <a:gridCol w="6113903"/>
              </a:tblGrid>
              <a:tr h="48006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Распределение </a:t>
                      </a:r>
                      <a:r>
                        <a:rPr lang="ru-RU" sz="1600" b="1" i="1" u="none" strike="noStrike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родившихся по </a:t>
                      </a:r>
                      <a:r>
                        <a:rPr lang="ru-RU" sz="1600" b="1" i="1" u="none" strike="noStrike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возрасту матери </a:t>
                      </a:r>
                      <a:endParaRPr lang="ru-RU" sz="1600" b="1" i="1" u="none" strike="noStrike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328091" y="3123762"/>
          <a:ext cx="6482297" cy="3521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/>
        </p:nvGraphicFramePr>
        <p:xfrm>
          <a:off x="6334101" y="3143248"/>
          <a:ext cx="3405245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/>
        </p:nvGraphicFramePr>
        <p:xfrm>
          <a:off x="-261974" y="642918"/>
          <a:ext cx="8810652" cy="337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03" y="214295"/>
            <a:ext cx="8977375" cy="500065"/>
          </a:xfrm>
        </p:spPr>
        <p:txBody>
          <a:bodyPr>
            <a:normAutofit/>
          </a:bodyPr>
          <a:lstStyle/>
          <a:p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Смертность в Удмуртской Республике в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201</a:t>
            </a:r>
            <a:r>
              <a:rPr lang="en-US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6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  <a:latin typeface="Bookman Old Style" pitchFamily="18" charset="0"/>
              </a:rPr>
              <a:t>году</a:t>
            </a:r>
            <a:endParaRPr lang="ru-RU" sz="2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625182" y="3429001"/>
          <a:ext cx="8126039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2" name="Рисунок 1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139" y="4286257"/>
            <a:ext cx="1238261" cy="7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45168" y="857232"/>
            <a:ext cx="619128" cy="150019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Рисунок 1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2139" y="5500702"/>
            <a:ext cx="1315652" cy="7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TextBox 10"/>
          <p:cNvSpPr txBox="1"/>
          <p:nvPr/>
        </p:nvSpPr>
        <p:spPr>
          <a:xfrm>
            <a:off x="1547789" y="4143380"/>
            <a:ext cx="147043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в городских поселениях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11</a:t>
            </a:r>
            <a:r>
              <a:rPr lang="en-US" b="1" i="1" dirty="0" smtClean="0">
                <a:solidFill>
                  <a:srgbClr val="002060"/>
                </a:solidFill>
                <a:latin typeface="Bookman Old Style" pitchFamily="18" charset="0"/>
              </a:rPr>
              <a:t>714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человек</a:t>
            </a:r>
          </a:p>
          <a:p>
            <a:endParaRPr lang="ru-RU" sz="1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25181" y="5357827"/>
            <a:ext cx="1470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в сельской местности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7</a:t>
            </a:r>
            <a:r>
              <a:rPr lang="en-US" b="1" i="1" dirty="0" smtClean="0">
                <a:solidFill>
                  <a:srgbClr val="002060"/>
                </a:solidFill>
                <a:latin typeface="Bookman Old Style" pitchFamily="18" charset="0"/>
              </a:rPr>
              <a:t>459</a:t>
            </a:r>
            <a:r>
              <a:rPr lang="ru-RU" sz="1400" b="1" i="1" dirty="0" smtClean="0">
                <a:solidFill>
                  <a:srgbClr val="002060"/>
                </a:solidFill>
                <a:latin typeface="Bookman Old Style" pitchFamily="18" charset="0"/>
              </a:rPr>
              <a:t> человек</a:t>
            </a:r>
            <a:endParaRPr lang="ru-RU" sz="1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6909" y="857233"/>
            <a:ext cx="619129" cy="148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6" name="TextBox 15"/>
          <p:cNvSpPr txBox="1"/>
          <p:nvPr/>
        </p:nvSpPr>
        <p:spPr>
          <a:xfrm>
            <a:off x="7042562" y="2428868"/>
            <a:ext cx="13930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10071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мужчин</a:t>
            </a:r>
            <a:endParaRPr lang="ru-RU" sz="1600" b="1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35567" y="2428869"/>
            <a:ext cx="14704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Bookman Old Style" pitchFamily="18" charset="0"/>
              </a:rPr>
              <a:t>9102</a:t>
            </a:r>
            <a:endParaRPr lang="ru-RU" b="1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женщин</a:t>
            </a:r>
            <a:endParaRPr lang="ru-RU" sz="1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138</Words>
  <Application>Microsoft Office PowerPoint</Application>
  <PresentationFormat>Лист A4 (210x297 мм)</PresentationFormat>
  <Paragraphs>67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Рождаемость в Удмуртской Республике  в 2016 году</vt:lpstr>
      <vt:lpstr>Смертность в Удмуртской Республике в 2016 году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Умершие в Удмуртской Республике в 2014 году</dc:title>
  <dc:creator>user</dc:creator>
  <cp:lastModifiedBy>user</cp:lastModifiedBy>
  <cp:revision>109</cp:revision>
  <dcterms:created xsi:type="dcterms:W3CDTF">2015-09-28T07:58:43Z</dcterms:created>
  <dcterms:modified xsi:type="dcterms:W3CDTF">2017-03-22T07:19:01Z</dcterms:modified>
</cp:coreProperties>
</file>